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3"/>
  </p:sldMasterIdLst>
  <p:notesMasterIdLst>
    <p:notesMasterId r:id="rId7"/>
  </p:notesMasterIdLst>
  <p:handoutMasterIdLst>
    <p:handoutMasterId r:id="rId30"/>
  </p:handoutMasterIdLst>
  <p:sldIdLst>
    <p:sldId id="256" r:id="rId4"/>
    <p:sldId id="751" r:id="rId5"/>
    <p:sldId id="279" r:id="rId6"/>
    <p:sldId id="759" r:id="rId8"/>
    <p:sldId id="981" r:id="rId9"/>
    <p:sldId id="760" r:id="rId10"/>
    <p:sldId id="912" r:id="rId11"/>
    <p:sldId id="781" r:id="rId12"/>
    <p:sldId id="888" r:id="rId13"/>
    <p:sldId id="889" r:id="rId14"/>
    <p:sldId id="982" r:id="rId15"/>
    <p:sldId id="1011" r:id="rId16"/>
    <p:sldId id="1012" r:id="rId17"/>
    <p:sldId id="1013" r:id="rId18"/>
    <p:sldId id="1014" r:id="rId19"/>
    <p:sldId id="1015" r:id="rId20"/>
    <p:sldId id="1016" r:id="rId21"/>
    <p:sldId id="1017" r:id="rId22"/>
    <p:sldId id="1018" r:id="rId23"/>
    <p:sldId id="1019" r:id="rId24"/>
    <p:sldId id="1021" r:id="rId25"/>
    <p:sldId id="1022" r:id="rId26"/>
    <p:sldId id="1023" r:id="rId27"/>
    <p:sldId id="1024" r:id="rId28"/>
    <p:sldId id="270" r:id="rId29"/>
  </p:sldIdLst>
  <p:sldSz cx="12192000" cy="6858000"/>
  <p:notesSz cx="7103745" cy="10234295"/>
  <p:embeddedFontLst>
    <p:embeddedFont>
      <p:font typeface="黑体" panose="02010609060101010101" charset="-122"/>
      <p:regular r:id="rId35"/>
    </p:embeddedFont>
    <p:embeddedFont>
      <p:font typeface="微软雅黑" panose="020B0503020204020204" charset="-122"/>
      <p:regular r:id="rId36"/>
    </p:embeddedFont>
    <p:embeddedFont>
      <p:font typeface="华文细黑" panose="02010600040101010101" charset="-122"/>
      <p:regular r:id="rId37"/>
    </p:embeddedFont>
    <p:embeddedFont>
      <p:font typeface="Calibri" panose="020F0502020204030204" pitchFamily="34" charset="0"/>
      <p:regular r:id="rId3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8" userDrawn="1">
          <p15:clr>
            <a:srgbClr val="A4A3A4"/>
          </p15:clr>
        </p15:guide>
        <p15:guide id="2" pos="383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E3F3"/>
    <a:srgbClr val="F3B96D"/>
    <a:srgbClr val="8EC0B9"/>
    <a:srgbClr val="2E75B6"/>
    <a:srgbClr val="CCCC9F"/>
    <a:srgbClr val="DB4105"/>
    <a:srgbClr val="5A84AF"/>
    <a:srgbClr val="E4EDF4"/>
    <a:srgbClr val="7ACA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-552" y="-942"/>
      </p:cViewPr>
      <p:guideLst>
        <p:guide orient="horz" pos="2208"/>
        <p:guide pos="383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8" Type="http://schemas.openxmlformats.org/officeDocument/2006/relationships/font" Target="fonts/font4.fntdata"/><Relationship Id="rId37" Type="http://schemas.openxmlformats.org/officeDocument/2006/relationships/font" Target="fonts/font3.fntdata"/><Relationship Id="rId36" Type="http://schemas.openxmlformats.org/officeDocument/2006/relationships/font" Target="fonts/font2.fntdata"/><Relationship Id="rId35" Type="http://schemas.openxmlformats.org/officeDocument/2006/relationships/font" Target="fonts/font1.fntdata"/><Relationship Id="rId34" Type="http://schemas.openxmlformats.org/officeDocument/2006/relationships/commentAuthors" Target="commentAuthors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73C0D0-D39E-4E70-9BCA-283D268ED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image" Target="../media/image7.emf"/><Relationship Id="rId6" Type="http://schemas.openxmlformats.org/officeDocument/2006/relationships/tags" Target="../tags/tag3.xml"/><Relationship Id="rId5" Type="http://schemas.openxmlformats.org/officeDocument/2006/relationships/image" Target="../media/image6.emf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黑体" panose="02010609060101010101" charset="-122"/>
                <a:sym typeface="黑体" panose="02010609060101010101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899775" y="5443538"/>
            <a:ext cx="1292225" cy="1414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0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60350" y="114300"/>
            <a:ext cx="546100" cy="534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1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42700" y="53975"/>
            <a:ext cx="615950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6">
              <a:lumMod val="20000"/>
              <a:lumOff val="80000"/>
              <a:alpha val="5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-635" y="4853940"/>
            <a:ext cx="12192635" cy="2004060"/>
          </a:xfrm>
          <a:custGeom>
            <a:avLst/>
            <a:gdLst>
              <a:gd name="connsiteX0" fmla="*/ 0 w 12192000"/>
              <a:gd name="connsiteY0" fmla="*/ 0 h 1943100"/>
              <a:gd name="connsiteX1" fmla="*/ 12192000 w 12192000"/>
              <a:gd name="connsiteY1" fmla="*/ 0 h 1943100"/>
              <a:gd name="connsiteX2" fmla="*/ 12192000 w 12192000"/>
              <a:gd name="connsiteY2" fmla="*/ 1943100 h 1943100"/>
              <a:gd name="connsiteX3" fmla="*/ 0 w 12192000"/>
              <a:gd name="connsiteY3" fmla="*/ 1943100 h 1943100"/>
              <a:gd name="connsiteX4" fmla="*/ 0 w 12192000"/>
              <a:gd name="connsiteY4" fmla="*/ 0 h 1943100"/>
              <a:gd name="connsiteX0-1" fmla="*/ 14515 w 12192000"/>
              <a:gd name="connsiteY0-2" fmla="*/ 0 h 1943100"/>
              <a:gd name="connsiteX1-3" fmla="*/ 12192000 w 12192000"/>
              <a:gd name="connsiteY1-4" fmla="*/ 0 h 1943100"/>
              <a:gd name="connsiteX2-5" fmla="*/ 12192000 w 12192000"/>
              <a:gd name="connsiteY2-6" fmla="*/ 1943100 h 1943100"/>
              <a:gd name="connsiteX3-7" fmla="*/ 0 w 12192000"/>
              <a:gd name="connsiteY3-8" fmla="*/ 1943100 h 1943100"/>
              <a:gd name="connsiteX4-9" fmla="*/ 14515 w 12192000"/>
              <a:gd name="connsiteY4-10" fmla="*/ 0 h 1943100"/>
              <a:gd name="connsiteX0-11" fmla="*/ 14515 w 12192000"/>
              <a:gd name="connsiteY0-12" fmla="*/ 0 h 1943100"/>
              <a:gd name="connsiteX1-13" fmla="*/ 2705100 w 12192000"/>
              <a:gd name="connsiteY1-14" fmla="*/ 0 h 1943100"/>
              <a:gd name="connsiteX2-15" fmla="*/ 12192000 w 12192000"/>
              <a:gd name="connsiteY2-16" fmla="*/ 0 h 1943100"/>
              <a:gd name="connsiteX3-17" fmla="*/ 12192000 w 12192000"/>
              <a:gd name="connsiteY3-18" fmla="*/ 1943100 h 1943100"/>
              <a:gd name="connsiteX4-19" fmla="*/ 0 w 12192000"/>
              <a:gd name="connsiteY4-20" fmla="*/ 1943100 h 1943100"/>
              <a:gd name="connsiteX5" fmla="*/ 14515 w 12192000"/>
              <a:gd name="connsiteY5" fmla="*/ 0 h 1943100"/>
              <a:gd name="connsiteX0-21" fmla="*/ 14515 w 12192000"/>
              <a:gd name="connsiteY0-22" fmla="*/ 0 h 1943100"/>
              <a:gd name="connsiteX1-23" fmla="*/ 2641600 w 12192000"/>
              <a:gd name="connsiteY1-24" fmla="*/ 317500 h 1943100"/>
              <a:gd name="connsiteX2-25" fmla="*/ 12192000 w 12192000"/>
              <a:gd name="connsiteY2-26" fmla="*/ 0 h 1943100"/>
              <a:gd name="connsiteX3-27" fmla="*/ 12192000 w 12192000"/>
              <a:gd name="connsiteY3-28" fmla="*/ 1943100 h 1943100"/>
              <a:gd name="connsiteX4-29" fmla="*/ 0 w 12192000"/>
              <a:gd name="connsiteY4-30" fmla="*/ 1943100 h 1943100"/>
              <a:gd name="connsiteX5-31" fmla="*/ 14515 w 12192000"/>
              <a:gd name="connsiteY5-32" fmla="*/ 0 h 1943100"/>
              <a:gd name="connsiteX0-33" fmla="*/ 14515 w 12192000"/>
              <a:gd name="connsiteY0-34" fmla="*/ 0 h 1943100"/>
              <a:gd name="connsiteX1-35" fmla="*/ 2628900 w 12192000"/>
              <a:gd name="connsiteY1-36" fmla="*/ 63500 h 1943100"/>
              <a:gd name="connsiteX2-37" fmla="*/ 12192000 w 12192000"/>
              <a:gd name="connsiteY2-38" fmla="*/ 0 h 1943100"/>
              <a:gd name="connsiteX3-39" fmla="*/ 12192000 w 12192000"/>
              <a:gd name="connsiteY3-40" fmla="*/ 1943100 h 1943100"/>
              <a:gd name="connsiteX4-41" fmla="*/ 0 w 12192000"/>
              <a:gd name="connsiteY4-42" fmla="*/ 1943100 h 1943100"/>
              <a:gd name="connsiteX5-43" fmla="*/ 14515 w 12192000"/>
              <a:gd name="connsiteY5-44" fmla="*/ 0 h 1943100"/>
              <a:gd name="connsiteX0-45" fmla="*/ 14515 w 12192000"/>
              <a:gd name="connsiteY0-46" fmla="*/ 0 h 1943100"/>
              <a:gd name="connsiteX1-47" fmla="*/ 2628900 w 12192000"/>
              <a:gd name="connsiteY1-48" fmla="*/ 63500 h 1943100"/>
              <a:gd name="connsiteX2-49" fmla="*/ 12192000 w 12192000"/>
              <a:gd name="connsiteY2-50" fmla="*/ 0 h 1943100"/>
              <a:gd name="connsiteX3-51" fmla="*/ 12192000 w 12192000"/>
              <a:gd name="connsiteY3-52" fmla="*/ 1943100 h 1943100"/>
              <a:gd name="connsiteX4-53" fmla="*/ 0 w 12192000"/>
              <a:gd name="connsiteY4-54" fmla="*/ 1943100 h 1943100"/>
              <a:gd name="connsiteX5-55" fmla="*/ 14515 w 12192000"/>
              <a:gd name="connsiteY5-56" fmla="*/ 0 h 1943100"/>
              <a:gd name="connsiteX0-57" fmla="*/ 14515 w 12192000"/>
              <a:gd name="connsiteY0-58" fmla="*/ 0 h 1943100"/>
              <a:gd name="connsiteX1-59" fmla="*/ 2628900 w 12192000"/>
              <a:gd name="connsiteY1-60" fmla="*/ 63500 h 1943100"/>
              <a:gd name="connsiteX2-61" fmla="*/ 9067800 w 12192000"/>
              <a:gd name="connsiteY2-62" fmla="*/ 12700 h 1943100"/>
              <a:gd name="connsiteX3-63" fmla="*/ 12192000 w 12192000"/>
              <a:gd name="connsiteY3-64" fmla="*/ 0 h 1943100"/>
              <a:gd name="connsiteX4-65" fmla="*/ 12192000 w 12192000"/>
              <a:gd name="connsiteY4-66" fmla="*/ 1943100 h 1943100"/>
              <a:gd name="connsiteX5-67" fmla="*/ 0 w 12192000"/>
              <a:gd name="connsiteY5-68" fmla="*/ 1943100 h 1943100"/>
              <a:gd name="connsiteX6" fmla="*/ 14515 w 12192000"/>
              <a:gd name="connsiteY6" fmla="*/ 0 h 1943100"/>
              <a:gd name="connsiteX0-69" fmla="*/ 14515 w 12192000"/>
              <a:gd name="connsiteY0-70" fmla="*/ 0 h 1943100"/>
              <a:gd name="connsiteX1-71" fmla="*/ 2628900 w 12192000"/>
              <a:gd name="connsiteY1-72" fmla="*/ 63500 h 1943100"/>
              <a:gd name="connsiteX2-73" fmla="*/ 9067800 w 12192000"/>
              <a:gd name="connsiteY2-74" fmla="*/ 12700 h 1943100"/>
              <a:gd name="connsiteX3-75" fmla="*/ 12192000 w 12192000"/>
              <a:gd name="connsiteY3-76" fmla="*/ 0 h 1943100"/>
              <a:gd name="connsiteX4-77" fmla="*/ 12192000 w 12192000"/>
              <a:gd name="connsiteY4-78" fmla="*/ 1943100 h 1943100"/>
              <a:gd name="connsiteX5-79" fmla="*/ 0 w 12192000"/>
              <a:gd name="connsiteY5-80" fmla="*/ 1943100 h 1943100"/>
              <a:gd name="connsiteX6-81" fmla="*/ 14515 w 12192000"/>
              <a:gd name="connsiteY6-82" fmla="*/ 0 h 1943100"/>
              <a:gd name="connsiteX0-83" fmla="*/ 14515 w 12192000"/>
              <a:gd name="connsiteY0-84" fmla="*/ 0 h 1943100"/>
              <a:gd name="connsiteX1-85" fmla="*/ 2628900 w 12192000"/>
              <a:gd name="connsiteY1-86" fmla="*/ 63500 h 1943100"/>
              <a:gd name="connsiteX2-87" fmla="*/ 9077325 w 12192000"/>
              <a:gd name="connsiteY2-88" fmla="*/ 69850 h 1943100"/>
              <a:gd name="connsiteX3-89" fmla="*/ 12192000 w 12192000"/>
              <a:gd name="connsiteY3-90" fmla="*/ 0 h 1943100"/>
              <a:gd name="connsiteX4-91" fmla="*/ 12192000 w 12192000"/>
              <a:gd name="connsiteY4-92" fmla="*/ 1943100 h 1943100"/>
              <a:gd name="connsiteX5-93" fmla="*/ 0 w 12192000"/>
              <a:gd name="connsiteY5-94" fmla="*/ 1943100 h 1943100"/>
              <a:gd name="connsiteX6-95" fmla="*/ 14515 w 12192000"/>
              <a:gd name="connsiteY6-96" fmla="*/ 0 h 1943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31" y="connsiteY5-32"/>
              </a:cxn>
              <a:cxn ang="0">
                <a:pos x="connsiteX6-81" y="connsiteY6-82"/>
              </a:cxn>
            </a:cxnLst>
            <a:rect l="l" t="t" r="r" b="b"/>
            <a:pathLst>
              <a:path w="12192000" h="1943100">
                <a:moveTo>
                  <a:pt x="14515" y="0"/>
                </a:moveTo>
                <a:cubicBezTo>
                  <a:pt x="885977" y="21167"/>
                  <a:pt x="1300238" y="385233"/>
                  <a:pt x="2628900" y="63500"/>
                </a:cubicBezTo>
                <a:lnTo>
                  <a:pt x="9077325" y="69850"/>
                </a:lnTo>
                <a:cubicBezTo>
                  <a:pt x="11198225" y="764117"/>
                  <a:pt x="11150600" y="4233"/>
                  <a:pt x="12192000" y="0"/>
                </a:cubicBezTo>
                <a:lnTo>
                  <a:pt x="12192000" y="1943100"/>
                </a:lnTo>
                <a:lnTo>
                  <a:pt x="0" y="1943100"/>
                </a:lnTo>
                <a:lnTo>
                  <a:pt x="14515" y="0"/>
                </a:lnTo>
                <a:close/>
              </a:path>
            </a:pathLst>
          </a:custGeom>
          <a:solidFill>
            <a:srgbClr val="EB6877"/>
          </a:solidFill>
          <a:ln w="381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65"/>
          <a:stretch>
            <a:fillRect/>
          </a:stretch>
        </p:blipFill>
        <p:spPr>
          <a:xfrm>
            <a:off x="2893783" y="3982065"/>
            <a:ext cx="6371303" cy="28759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" y="4259488"/>
            <a:ext cx="3810001" cy="25985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25" y="-1"/>
            <a:ext cx="4638676" cy="3163688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9" name="Freeform 244"/>
          <p:cNvSpPr/>
          <p:nvPr userDrawn="1"/>
        </p:nvSpPr>
        <p:spPr bwMode="auto">
          <a:xfrm flipH="1" flipV="1">
            <a:off x="10700124" y="1209674"/>
            <a:ext cx="415549" cy="428625"/>
          </a:xfrm>
          <a:custGeom>
            <a:avLst/>
            <a:gdLst>
              <a:gd name="T0" fmla="*/ 806 w 806"/>
              <a:gd name="T1" fmla="*/ 555 h 809"/>
              <a:gd name="T2" fmla="*/ 555 w 806"/>
              <a:gd name="T3" fmla="*/ 555 h 809"/>
              <a:gd name="T4" fmla="*/ 555 w 806"/>
              <a:gd name="T5" fmla="*/ 809 h 809"/>
              <a:gd name="T6" fmla="*/ 251 w 806"/>
              <a:gd name="T7" fmla="*/ 809 h 809"/>
              <a:gd name="T8" fmla="*/ 251 w 806"/>
              <a:gd name="T9" fmla="*/ 555 h 809"/>
              <a:gd name="T10" fmla="*/ 0 w 806"/>
              <a:gd name="T11" fmla="*/ 555 h 809"/>
              <a:gd name="T12" fmla="*/ 0 w 806"/>
              <a:gd name="T13" fmla="*/ 254 h 809"/>
              <a:gd name="T14" fmla="*/ 251 w 806"/>
              <a:gd name="T15" fmla="*/ 254 h 809"/>
              <a:gd name="T16" fmla="*/ 251 w 806"/>
              <a:gd name="T17" fmla="*/ 0 h 809"/>
              <a:gd name="T18" fmla="*/ 555 w 806"/>
              <a:gd name="T19" fmla="*/ 0 h 809"/>
              <a:gd name="T20" fmla="*/ 555 w 806"/>
              <a:gd name="T21" fmla="*/ 254 h 809"/>
              <a:gd name="T22" fmla="*/ 806 w 806"/>
              <a:gd name="T23" fmla="*/ 254 h 809"/>
              <a:gd name="T24" fmla="*/ 806 w 806"/>
              <a:gd name="T25" fmla="*/ 55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>
            <a:solidFill>
              <a:srgbClr val="0F365E"/>
            </a:solidFill>
          </a:ln>
        </p:spPr>
        <p:txBody>
          <a:bodyPr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b="0" kern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47" r="71389" b="42089"/>
          <a:stretch>
            <a:fillRect/>
          </a:stretch>
        </p:blipFill>
        <p:spPr>
          <a:xfrm>
            <a:off x="0" y="473204"/>
            <a:ext cx="2251881" cy="3219120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313055" y="365125"/>
            <a:ext cx="11566525" cy="6127750"/>
          </a:xfrm>
          <a:prstGeom prst="rect">
            <a:avLst/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1999" cy="5724525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5724525"/>
            <a:ext cx="12191999" cy="113347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 rot="16200000">
            <a:off x="-1372837" y="4149655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328226" y="71101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13" name="直接连接符 12"/>
          <p:cNvCxnSpPr>
            <a:stCxn id="22" idx="3"/>
          </p:cNvCxnSpPr>
          <p:nvPr userDrawn="1"/>
        </p:nvCxnSpPr>
        <p:spPr>
          <a:xfrm>
            <a:off x="4111353" y="240081"/>
            <a:ext cx="56155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 flipV="1">
            <a:off x="619135" y="6597702"/>
            <a:ext cx="11344264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11963400" y="209600"/>
            <a:ext cx="0" cy="63881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 userDrawn="1"/>
        </p:nvSpPr>
        <p:spPr>
          <a:xfrm>
            <a:off x="256277" y="1911768"/>
            <a:ext cx="11618616" cy="3606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>
              <a:solidFill>
                <a:schemeClr val="tx1">
                  <a:lumMod val="75000"/>
                  <a:lumOff val="25000"/>
                </a:schemeClr>
              </a:solidFill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3.png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4.png"/><Relationship Id="rId1" Type="http://schemas.openxmlformats.org/officeDocument/2006/relationships/tags" Target="../tags/tag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5.png"/><Relationship Id="rId1" Type="http://schemas.openxmlformats.org/officeDocument/2006/relationships/tags" Target="../tags/tag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6.png"/><Relationship Id="rId1" Type="http://schemas.openxmlformats.org/officeDocument/2006/relationships/tags" Target="../tags/tag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7.png"/><Relationship Id="rId1" Type="http://schemas.openxmlformats.org/officeDocument/2006/relationships/tags" Target="../tags/tag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20.png"/><Relationship Id="rId1" Type="http://schemas.openxmlformats.org/officeDocument/2006/relationships/tags" Target="../tags/tag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21.png"/><Relationship Id="rId1" Type="http://schemas.openxmlformats.org/officeDocument/2006/relationships/tags" Target="../tags/tag1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2.png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162175" y="1555750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72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解剖学基础</a:t>
            </a:r>
            <a:endParaRPr lang="zh-CN" altLang="zh-CN" sz="7200" b="1" dirty="0" smtClean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898265" y="3695164"/>
            <a:ext cx="2689860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北京出版社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540194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二、甲状腺的组织结构和功能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6628" name="图片 26627" descr="图12－3甲状腺的微细结构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430" y="1957705"/>
            <a:ext cx="8529320" cy="39922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38442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1210" y="1529715"/>
            <a:ext cx="806958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任务二</a:t>
            </a:r>
            <a:r>
              <a:rPr lang="en-US" altLang="zh-CN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endParaRPr lang="en-US" altLang="zh-CN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sym typeface="+mn-ea"/>
              </a:rPr>
              <a:t>甲状旁腺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1189355"/>
            <a:ext cx="10870565" cy="478409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50645" y="2691130"/>
            <a:ext cx="310832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dirty="0">
                <a:sym typeface="+mn-ea"/>
              </a:rPr>
              <a:t>甲状旁腺为棕黄色的扁椭圆形的小体，一般有上下两对，位于甲状腺左、右叶的背面。</a:t>
            </a:r>
            <a:endParaRPr lang="zh-CN" altLang="en-US" dirty="0">
              <a:sym typeface="+mn-ea"/>
            </a:endParaRPr>
          </a:p>
        </p:txBody>
      </p:sp>
      <p:pic>
        <p:nvPicPr>
          <p:cNvPr id="27652" name="图片 27651" descr="图12－4甲状腺和甲状旁腺（后面）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9215" y="1492568"/>
            <a:ext cx="3819525" cy="41767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1189355"/>
            <a:ext cx="10870565" cy="478409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50645" y="2139315"/>
            <a:ext cx="3108325" cy="25793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dirty="0">
                <a:sym typeface="+mn-ea"/>
              </a:rPr>
              <a:t>腺细胞排列成索状或团状，腺细胞有主细胞和嗜酸性细胞两种。主细胞分泌甲状旁腺激素，其主要功能是作用于骨细胞和破骨细胞，使骨盐溶解，并能促进肠及肾小管吸收钙，从而使血钙升高。在甲状旁腺激素和降钙素的共同调节下，维持着血钙的稳定。 </a:t>
            </a:r>
            <a:endParaRPr lang="zh-CN" altLang="en-US" dirty="0">
              <a:sym typeface="+mn-ea"/>
            </a:endParaRPr>
          </a:p>
        </p:txBody>
      </p:sp>
      <p:pic>
        <p:nvPicPr>
          <p:cNvPr id="28676" name="图片 28675" descr="图12－5甲状旁腺的微细结构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9738" y="1489710"/>
            <a:ext cx="4537075" cy="4032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38442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1210" y="1529715"/>
            <a:ext cx="806958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任务三</a:t>
            </a:r>
            <a:r>
              <a:rPr lang="en-US" altLang="zh-CN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endParaRPr lang="en-US" altLang="zh-CN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sym typeface="+mn-ea"/>
              </a:rPr>
              <a:t>肾上腺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1189355"/>
            <a:ext cx="10870565" cy="478409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91590" y="2665730"/>
            <a:ext cx="310832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Font typeface="Arial" panose="020B0604020202020204" pitchFamily="34" charset="0"/>
              <a:buNone/>
            </a:pPr>
            <a:r>
              <a:rPr lang="zh-CN" altLang="en-US" dirty="0">
                <a:sym typeface="+mn-ea"/>
              </a:rPr>
              <a:t>肾上腺左、右各一，位于肾的内上方，左侧呈半月形，右侧呈三角形。 </a:t>
            </a:r>
            <a:endParaRPr lang="zh-CN" altLang="en-US" dirty="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7815" y="12700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defTabSz="913765">
              <a:spcBef>
                <a:spcPts val="1000"/>
              </a:spcBef>
              <a:spcAft>
                <a:spcPts val="0"/>
              </a:spcAft>
            </a:pPr>
            <a:r>
              <a:rPr 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肾上腺的位置和形态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9700" name="图片 29699" descr="图12－6肾上腺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8198" y="2223453"/>
            <a:ext cx="5903912" cy="2714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1189355"/>
            <a:ext cx="10870565" cy="478409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91590" y="2223770"/>
            <a:ext cx="3108325" cy="2607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dirty="0">
                <a:sym typeface="+mn-ea"/>
              </a:rPr>
              <a:t>肾上腺表面包有结缔组织被膜，实质可分为周围的皮质和中央的髓质两部分。</a:t>
            </a:r>
            <a:endParaRPr lang="zh-CN" altLang="en-US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indent="0" algn="l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dirty="0">
                <a:sym typeface="+mn-ea"/>
              </a:rPr>
              <a:t>（一）皮质</a:t>
            </a:r>
            <a:endParaRPr lang="zh-CN" altLang="en-US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indent="0" algn="l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dirty="0">
                <a:sym typeface="+mn-ea"/>
              </a:rPr>
              <a:t>皮质约占肾上腺体积的</a:t>
            </a:r>
            <a:r>
              <a:rPr lang="en-US" altLang="zh-CN">
                <a:sym typeface="+mn-ea"/>
              </a:rPr>
              <a:t>80</a:t>
            </a:r>
            <a:r>
              <a:rPr lang="zh-CN" altLang="en-US" dirty="0">
                <a:sym typeface="+mn-ea"/>
              </a:rPr>
              <a:t>％～</a:t>
            </a:r>
            <a:r>
              <a:rPr lang="en-US" altLang="zh-CN">
                <a:sym typeface="+mn-ea"/>
              </a:rPr>
              <a:t>90</a:t>
            </a:r>
            <a:r>
              <a:rPr lang="zh-CN" altLang="en-US" dirty="0">
                <a:sym typeface="+mn-ea"/>
              </a:rPr>
              <a:t>％，根据皮质细胞的形态结构和排列等特征，可将皮质分为</a:t>
            </a:r>
            <a:r>
              <a:rPr lang="en-US" altLang="zh-CN">
                <a:sym typeface="+mn-ea"/>
              </a:rPr>
              <a:t>3</a:t>
            </a:r>
            <a:r>
              <a:rPr lang="zh-CN" altLang="en-US" dirty="0">
                <a:sym typeface="+mn-ea"/>
              </a:rPr>
              <a:t>个带，即球状带、束状带和网状带。</a:t>
            </a:r>
            <a:endParaRPr lang="zh-CN" altLang="en-US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indent="0" algn="l">
              <a:buFont typeface="Arial" panose="020B0604020202020204" pitchFamily="34" charset="0"/>
              <a:buNone/>
            </a:pPr>
            <a:r>
              <a:rPr lang="zh-CN" altLang="en-US" dirty="0">
                <a:sym typeface="+mn-ea"/>
              </a:rPr>
              <a:t> </a:t>
            </a:r>
            <a:endParaRPr lang="zh-CN" altLang="en-US" dirty="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7815" y="12700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defTabSz="913765">
              <a:spcBef>
                <a:spcPts val="1000"/>
              </a:spcBef>
              <a:spcAft>
                <a:spcPts val="0"/>
              </a:spcAft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肾上腺的微细结构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0724" name="图片 30723" descr="图12－7肾上腺的微细结构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0055" y="1364615"/>
            <a:ext cx="4537075" cy="42906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1189355"/>
            <a:ext cx="10870565" cy="478409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64260" y="1340485"/>
            <a:ext cx="9798050" cy="39166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algn="l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>
                <a:sym typeface="+mn-ea"/>
              </a:rPr>
              <a:t>1</a:t>
            </a:r>
            <a:r>
              <a:rPr lang="zh-CN" altLang="en-US" dirty="0">
                <a:sym typeface="+mn-ea"/>
              </a:rPr>
              <a:t>．球状带  位于被膜下方，较薄。细胞排列成球团块状，细胞较小，呈矮柱状或锥形，细胞团之间为毛窦和少量结缔组织。球状带细胞分泌皮质激素，如醛固酮等，调节体内的水盐平衡。</a:t>
            </a:r>
            <a:endParaRPr lang="zh-CN" altLang="en-US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indent="0" algn="l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>
                <a:sym typeface="+mn-ea"/>
              </a:rPr>
              <a:t>2</a:t>
            </a:r>
            <a:r>
              <a:rPr lang="zh-CN" altLang="en-US" dirty="0">
                <a:sym typeface="+mn-ea"/>
              </a:rPr>
              <a:t>．束状带  位于球状带的深面，最厚。细胞大，呈多边形，排列成单行或双行细胞索，索间为毛窦和少量结缔组织。束状带细胞分泌糖皮质激素，主要调节糖和蛋白质代谢。</a:t>
            </a:r>
            <a:endParaRPr lang="zh-CN" altLang="en-US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indent="0" algn="l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>
                <a:sym typeface="+mn-ea"/>
              </a:rPr>
              <a:t>3</a:t>
            </a:r>
            <a:r>
              <a:rPr lang="zh-CN" altLang="en-US" dirty="0">
                <a:sym typeface="+mn-ea"/>
              </a:rPr>
              <a:t>．网状带  位于皮质的最内层。细胞较小，细胞索相互吻合成网，网间为毛窦和少量结缔组织。网状带细胞主要分泌雄激素和少量雌激素。</a:t>
            </a:r>
            <a:endParaRPr lang="zh-CN" altLang="en-US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indent="0" algn="l">
              <a:buFont typeface="Arial" panose="020B0604020202020204" pitchFamily="34" charset="0"/>
              <a:buNone/>
            </a:pPr>
            <a:r>
              <a:rPr lang="zh-CN" altLang="en-US" dirty="0">
                <a:sym typeface="+mn-ea"/>
              </a:rPr>
              <a:t> </a:t>
            </a:r>
            <a:endParaRPr lang="zh-CN" altLang="en-US" dirty="0">
              <a:sym typeface="+mn-ea"/>
            </a:endParaRPr>
          </a:p>
          <a:p>
            <a:pPr indent="0" algn="l">
              <a:buFont typeface="Arial" panose="020B0604020202020204" pitchFamily="34" charset="0"/>
              <a:buNone/>
            </a:pPr>
            <a:r>
              <a:rPr lang="zh-CN" altLang="en-US" dirty="0">
                <a:sym typeface="+mn-ea"/>
              </a:rPr>
              <a:t>（二）髓质</a:t>
            </a:r>
            <a:endParaRPr lang="zh-CN" altLang="en-US" dirty="0"/>
          </a:p>
          <a:p>
            <a:pPr indent="0" algn="l">
              <a:buFont typeface="Arial" panose="020B0604020202020204" pitchFamily="34" charset="0"/>
              <a:buNone/>
            </a:pPr>
            <a:r>
              <a:rPr lang="zh-CN" altLang="en-US" dirty="0">
                <a:sym typeface="+mn-ea"/>
              </a:rPr>
              <a:t>髓质主要由排列成索或团的髓质细胞组成，其间为毛窦和少量结缔组织。髓质细胞又称为嗜铬细胞，分为两种：一种为肾上腺素细胞，分泌肾上腺素，可使心率加快、心脏和骨骼肌的血管扩张；另一种为去甲肾上腺素细胞，可使血管收缩，血压增高，心脏、脑和骨骼肌内的血流加速。</a:t>
            </a:r>
            <a:endParaRPr lang="zh-CN" altLang="en-US" dirty="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7815" y="12700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defTabSz="913765">
              <a:spcBef>
                <a:spcPts val="1000"/>
              </a:spcBef>
              <a:spcAft>
                <a:spcPts val="0"/>
              </a:spcAft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肾上腺的微细结构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38442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1210" y="1529715"/>
            <a:ext cx="806958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任务四</a:t>
            </a:r>
            <a:r>
              <a:rPr lang="en-US" altLang="zh-CN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endParaRPr lang="en-US" altLang="zh-CN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sym typeface="+mn-ea"/>
              </a:rPr>
              <a:t>垂体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1189355"/>
            <a:ext cx="10870565" cy="478409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64260" y="1340485"/>
            <a:ext cx="9798050" cy="9588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algn="l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dirty="0">
                <a:sym typeface="+mn-ea"/>
              </a:rPr>
              <a:t>垂体位于蝶骨上的垂体窝内，呈椭圆形，重约</a:t>
            </a:r>
            <a:r>
              <a:rPr lang="en-US" altLang="zh-CN">
                <a:sym typeface="+mn-ea"/>
              </a:rPr>
              <a:t>0.5g</a:t>
            </a:r>
            <a:r>
              <a:rPr lang="zh-CN" altLang="en-US" dirty="0">
                <a:sym typeface="+mn-ea"/>
              </a:rPr>
              <a:t>，上借漏斗连于下丘脑，前上方与视交叉相邻。垂体分为腺垂体和神经垂体两部分。</a:t>
            </a:r>
            <a:endParaRPr lang="zh-CN" altLang="en-US" dirty="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7815" y="12700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defTabSz="913765">
              <a:spcBef>
                <a:spcPts val="1000"/>
              </a:spcBef>
              <a:spcAft>
                <a:spcPts val="0"/>
              </a:spcAft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一、垂体的位置和形态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3796" name="图片 3379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473" y="2758440"/>
            <a:ext cx="4464050" cy="2401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0" name="图片 34819" descr="图12－8垂体（矢状切面）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1380" y="2123440"/>
            <a:ext cx="4900930" cy="32854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7216140" y="5468620"/>
            <a:ext cx="270065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dirty="0">
                <a:sym typeface="+mn-ea"/>
              </a:rPr>
              <a:t>垂体（矢状切面）</a:t>
            </a:r>
            <a:endParaRPr lang="zh-CN" altLang="en-US"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784873da7d5dd939555a422eff551ceed9e77a644dba-7A8xtg"/>
          <p:cNvPicPr>
            <a:picLocks noChangeAspect="1"/>
          </p:cNvPicPr>
          <p:nvPr/>
        </p:nvPicPr>
        <p:blipFill>
          <a:blip r:embed="rId1"/>
          <a:srcRect l="12780" t="2600" r="33949" b="13746"/>
          <a:stretch>
            <a:fillRect/>
          </a:stretch>
        </p:blipFill>
        <p:spPr>
          <a:xfrm>
            <a:off x="-15875" y="19685"/>
            <a:ext cx="3674110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0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84250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目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录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68022" y="500112"/>
            <a:ext cx="3498580" cy="540000"/>
            <a:chOff x="1397186" y="3857714"/>
            <a:chExt cx="4055189" cy="549605"/>
          </a:xfrm>
        </p:grpSpPr>
        <p:sp>
          <p:nvSpPr>
            <p:cNvPr id="5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47" name="矩形 46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绪论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890875" y="500112"/>
            <a:ext cx="3698922" cy="540000"/>
            <a:chOff x="1397186" y="3857714"/>
            <a:chExt cx="4225649" cy="549605"/>
          </a:xfrm>
        </p:grpSpPr>
        <p:sp>
          <p:nvSpPr>
            <p:cNvPr id="49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单元一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50" name="矩形 49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细胞的基本结构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968022" y="1390637"/>
            <a:ext cx="3498580" cy="540000"/>
            <a:chOff x="1397186" y="3857714"/>
            <a:chExt cx="4225649" cy="549605"/>
          </a:xfrm>
        </p:grpSpPr>
        <p:sp>
          <p:nvSpPr>
            <p:cNvPr id="52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单元二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53" name="矩形 52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基本组织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7890875" y="1390637"/>
            <a:ext cx="3698922" cy="540000"/>
            <a:chOff x="1397186" y="3857714"/>
            <a:chExt cx="4055189" cy="549605"/>
          </a:xfrm>
        </p:grpSpPr>
        <p:sp>
          <p:nvSpPr>
            <p:cNvPr id="57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单元三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58" name="矩形 57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皮肤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928017" y="2252828"/>
            <a:ext cx="3498580" cy="540000"/>
            <a:chOff x="1397186" y="3857714"/>
            <a:chExt cx="4055189" cy="549605"/>
          </a:xfrm>
        </p:grpSpPr>
        <p:sp>
          <p:nvSpPr>
            <p:cNvPr id="60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单元四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61" name="矩形 60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运动系统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890875" y="2252828"/>
            <a:ext cx="3698922" cy="540000"/>
            <a:chOff x="1397186" y="3857714"/>
            <a:chExt cx="4225649" cy="549605"/>
          </a:xfrm>
        </p:grpSpPr>
        <p:sp>
          <p:nvSpPr>
            <p:cNvPr id="63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单元五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64" name="矩形 63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消化系统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927382" y="3115552"/>
            <a:ext cx="3498580" cy="540000"/>
            <a:chOff x="1397186" y="3857714"/>
            <a:chExt cx="4225649" cy="549605"/>
          </a:xfrm>
        </p:grpSpPr>
        <p:sp>
          <p:nvSpPr>
            <p:cNvPr id="66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单元六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67" name="矩形 66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呼吸系统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7890875" y="3105137"/>
            <a:ext cx="3698922" cy="540000"/>
            <a:chOff x="1397186" y="3857714"/>
            <a:chExt cx="4055189" cy="549605"/>
          </a:xfrm>
        </p:grpSpPr>
        <p:sp>
          <p:nvSpPr>
            <p:cNvPr id="69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单元七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70" name="矩形 69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泌尿系统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912600" y="4005567"/>
            <a:ext cx="3698922" cy="540000"/>
            <a:chOff x="1397186" y="3857714"/>
            <a:chExt cx="4055189" cy="549605"/>
          </a:xfrm>
        </p:grpSpPr>
        <p:sp>
          <p:nvSpPr>
            <p:cNvPr id="72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单元八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73" name="矩形 72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生殖系统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7890875" y="4005428"/>
            <a:ext cx="3698922" cy="540000"/>
            <a:chOff x="1397186" y="3857714"/>
            <a:chExt cx="4225649" cy="549605"/>
          </a:xfrm>
        </p:grpSpPr>
        <p:sp>
          <p:nvSpPr>
            <p:cNvPr id="75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单元九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76" name="矩形 75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脉管系统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3914505" y="4840453"/>
            <a:ext cx="3698922" cy="540000"/>
            <a:chOff x="1397186" y="3857714"/>
            <a:chExt cx="4225649" cy="549605"/>
          </a:xfrm>
        </p:grpSpPr>
        <p:sp>
          <p:nvSpPr>
            <p:cNvPr id="78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单元十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79" name="矩形 78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感觉器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7890875" y="4819637"/>
            <a:ext cx="3698922" cy="540000"/>
            <a:chOff x="1397186" y="3857714"/>
            <a:chExt cx="4055189" cy="549605"/>
          </a:xfrm>
        </p:grpSpPr>
        <p:sp>
          <p:nvSpPr>
            <p:cNvPr id="8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单元十一</a:t>
              </a:r>
              <a:endParaRPr lang="zh-CN" altLang="en-US" sz="16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82" name="矩形 81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神经系统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3912600" y="5730862"/>
            <a:ext cx="3698922" cy="540000"/>
            <a:chOff x="1397186" y="3857714"/>
            <a:chExt cx="4055189" cy="549605"/>
          </a:xfrm>
        </p:grpSpPr>
        <p:sp>
          <p:nvSpPr>
            <p:cNvPr id="8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单元十二</a:t>
              </a:r>
              <a:endParaRPr lang="zh-CN" altLang="en-US" sz="16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85" name="矩形 84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内分泌系统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7890875" y="5709768"/>
            <a:ext cx="3698922" cy="540000"/>
            <a:chOff x="1397186" y="3857714"/>
            <a:chExt cx="4225649" cy="549605"/>
          </a:xfrm>
        </p:grpSpPr>
        <p:sp>
          <p:nvSpPr>
            <p:cNvPr id="87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单元十三</a:t>
              </a:r>
              <a:endParaRPr lang="zh-CN" altLang="en-US" sz="16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88" name="矩形 87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人体胚胎学概要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00"/>
                            </p:stCondLst>
                            <p:childTnLst>
                              <p:par>
                                <p:cTn id="6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500"/>
                            </p:stCondLst>
                            <p:childTnLst>
                              <p:par>
                                <p:cTn id="7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1189355"/>
            <a:ext cx="10870565" cy="478409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2470150"/>
            <a:ext cx="3731260" cy="9588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algn="l">
              <a:buFont typeface="Arial" panose="020B0604020202020204" pitchFamily="34" charset="0"/>
              <a:buNone/>
            </a:pPr>
            <a:r>
              <a:rPr lang="zh-CN" altLang="en-US" dirty="0">
                <a:sym typeface="+mn-ea"/>
              </a:rPr>
              <a:t>（一）腺垂体</a:t>
            </a:r>
            <a:endParaRPr lang="zh-CN" altLang="en-US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indent="0" algn="l">
              <a:buFont typeface="Arial" panose="020B0604020202020204" pitchFamily="34" charset="0"/>
              <a:buNone/>
            </a:pPr>
            <a:r>
              <a:rPr lang="zh-CN" altLang="en-US" dirty="0">
                <a:sym typeface="+mn-ea"/>
              </a:rPr>
              <a:t>腺垂体由腺细胞构成，腺细胞排列成团索状，细胞间具有丰富的血窦和少量结缔组织。在</a:t>
            </a:r>
            <a:r>
              <a:rPr lang="en-US" altLang="zh-CN">
                <a:sym typeface="+mn-ea"/>
              </a:rPr>
              <a:t>HE</a:t>
            </a:r>
            <a:r>
              <a:rPr lang="zh-CN" altLang="en-US" dirty="0">
                <a:sym typeface="+mn-ea"/>
              </a:rPr>
              <a:t>染色切片上，可将腺细胞分为嗜酸性细胞、嗜碱和嫌色细胞</a:t>
            </a:r>
            <a:r>
              <a:rPr lang="en-US" altLang="zh-CN">
                <a:sym typeface="+mn-ea"/>
              </a:rPr>
              <a:t>3</a:t>
            </a:r>
            <a:r>
              <a:rPr lang="zh-CN" altLang="en-US" dirty="0">
                <a:sym typeface="+mn-ea"/>
              </a:rPr>
              <a:t>种胞。</a:t>
            </a:r>
            <a:endParaRPr lang="zh-CN" altLang="en-US" dirty="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7815" y="12700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defTabSz="913765">
              <a:spcBef>
                <a:spcPts val="1000"/>
              </a:spcBef>
              <a:spcAft>
                <a:spcPts val="0"/>
              </a:spcAft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二、垂体的的微细结构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5844" name="图片 35843" descr="图12－9腺垂体的微细结构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7108" y="1580515"/>
            <a:ext cx="4249737" cy="38877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1189355"/>
            <a:ext cx="10870565" cy="478409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54735" y="1511300"/>
            <a:ext cx="9916795" cy="36791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algn="l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>
                <a:sym typeface="+mn-ea"/>
              </a:rPr>
              <a:t>1.</a:t>
            </a:r>
            <a:r>
              <a:rPr lang="zh-CN" altLang="en-US" dirty="0">
                <a:sym typeface="+mn-ea"/>
              </a:rPr>
              <a:t>嗜酸性细胞：数量较多，呈圆形或椭圆形，胞质内含嗜酸性颗粒。嗜酸性细胞分泌两种激素。</a:t>
            </a:r>
            <a:endParaRPr lang="zh-CN" altLang="en-US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indent="0" algn="l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dirty="0">
                <a:sym typeface="+mn-ea"/>
              </a:rPr>
              <a:t>（</a:t>
            </a:r>
            <a:r>
              <a:rPr lang="en-US" altLang="zh-CN">
                <a:sym typeface="+mn-ea"/>
              </a:rPr>
              <a:t>1</a:t>
            </a:r>
            <a:r>
              <a:rPr lang="zh-CN" altLang="en-US" dirty="0">
                <a:sym typeface="+mn-ea"/>
              </a:rPr>
              <a:t>）生长激素：能促进体内多种代谢过程，尤能刺激骺软骨生长，使骨增长。</a:t>
            </a:r>
            <a:endParaRPr lang="zh-CN" altLang="en-US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indent="0" algn="l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dirty="0">
                <a:sym typeface="+mn-ea"/>
              </a:rPr>
              <a:t>链接：在幼年时期，生长激素分泌不足可致侏儒症，分泌过多引起巨人症，在成人分泌过多则发生肢端肥大症。</a:t>
            </a:r>
            <a:endParaRPr lang="zh-CN" altLang="en-US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indent="0" algn="l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dirty="0">
                <a:sym typeface="+mn-ea"/>
              </a:rPr>
              <a:t>（</a:t>
            </a:r>
            <a:r>
              <a:rPr lang="en-US" altLang="zh-CN">
                <a:sym typeface="+mn-ea"/>
              </a:rPr>
              <a:t>2</a:t>
            </a:r>
            <a:r>
              <a:rPr lang="zh-CN" altLang="en-US" dirty="0">
                <a:sym typeface="+mn-ea"/>
              </a:rPr>
              <a:t>）催乳激素：能促进乳腺发育和乳汁分泌。</a:t>
            </a:r>
            <a:endParaRPr lang="zh-CN" altLang="en-US" dirty="0">
              <a:sym typeface="+mn-ea"/>
            </a:endParaRPr>
          </a:p>
          <a:p>
            <a:pPr indent="0" algn="l">
              <a:lnSpc>
                <a:spcPct val="90000"/>
              </a:lnSpc>
              <a:buFont typeface="Arial" panose="020B0604020202020204" pitchFamily="34" charset="0"/>
              <a:buNone/>
            </a:pPr>
            <a:endParaRPr lang="zh-CN" altLang="en-US" dirty="0">
              <a:sym typeface="+mn-ea"/>
            </a:endParaRPr>
          </a:p>
          <a:p>
            <a:pPr indent="0" algn="l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>
                <a:sym typeface="+mn-ea"/>
              </a:rPr>
              <a:t>2.</a:t>
            </a:r>
            <a:r>
              <a:rPr lang="zh-CN" altLang="en-US" dirty="0">
                <a:sym typeface="+mn-ea"/>
              </a:rPr>
              <a:t>嗜碱性细胞  数量少，呈椭圆形或多边形，胞质内含嗜碱性颗粒。嗜碱性细胞分泌</a:t>
            </a:r>
            <a:r>
              <a:rPr lang="en-US" altLang="zh-CN">
                <a:sym typeface="+mn-ea"/>
              </a:rPr>
              <a:t>3</a:t>
            </a:r>
            <a:r>
              <a:rPr lang="zh-CN" altLang="en-US" dirty="0">
                <a:sym typeface="+mn-ea"/>
              </a:rPr>
              <a:t>三种激素。</a:t>
            </a:r>
            <a:endParaRPr lang="zh-CN" altLang="en-US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indent="0" algn="l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dirty="0">
                <a:sym typeface="+mn-ea"/>
              </a:rPr>
              <a:t>（</a:t>
            </a:r>
            <a:r>
              <a:rPr lang="en-US" altLang="zh-CN">
                <a:sym typeface="+mn-ea"/>
              </a:rPr>
              <a:t>1</a:t>
            </a:r>
            <a:r>
              <a:rPr lang="zh-CN" altLang="en-US" dirty="0">
                <a:sym typeface="+mn-ea"/>
              </a:rPr>
              <a:t>）促甲状腺激素：作用于甲状腺，促进甲状腺激素的合成和释放。</a:t>
            </a:r>
            <a:endParaRPr lang="zh-CN" altLang="en-US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indent="0" algn="l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dirty="0">
                <a:sym typeface="+mn-ea"/>
              </a:rPr>
              <a:t>（</a:t>
            </a:r>
            <a:r>
              <a:rPr lang="en-US" altLang="zh-CN">
                <a:sym typeface="+mn-ea"/>
              </a:rPr>
              <a:t>2</a:t>
            </a:r>
            <a:r>
              <a:rPr lang="zh-CN" altLang="en-US" dirty="0">
                <a:sym typeface="+mn-ea"/>
              </a:rPr>
              <a:t>）促肾上腺皮质激素：主要作用于肾上腺皮质的束状带，促进糖皮质激素的分泌。</a:t>
            </a:r>
            <a:endParaRPr lang="zh-CN" altLang="en-US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indent="0" algn="l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dirty="0">
                <a:sym typeface="+mn-ea"/>
              </a:rPr>
              <a:t>（</a:t>
            </a:r>
            <a:r>
              <a:rPr lang="en-US" altLang="zh-CN">
                <a:sym typeface="+mn-ea"/>
              </a:rPr>
              <a:t>2</a:t>
            </a:r>
            <a:r>
              <a:rPr lang="zh-CN" altLang="en-US" dirty="0">
                <a:sym typeface="+mn-ea"/>
              </a:rPr>
              <a:t>）促性腺激素：又包括两种激素。</a:t>
            </a:r>
            <a:endParaRPr lang="zh-CN" altLang="en-US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indent="0" algn="l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>
                <a:sym typeface="+mn-ea"/>
              </a:rPr>
              <a:t>  1</a:t>
            </a:r>
            <a:r>
              <a:rPr lang="zh-CN" altLang="en-US" dirty="0">
                <a:sym typeface="+mn-ea"/>
              </a:rPr>
              <a:t>）卵泡刺激素：在女性促进卵泡的发育，在男性则促进精子的发生。</a:t>
            </a:r>
            <a:endParaRPr lang="zh-CN" altLang="en-US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indent="0" algn="l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>
                <a:sym typeface="+mn-ea"/>
              </a:rPr>
              <a:t>  2</a:t>
            </a:r>
            <a:r>
              <a:rPr lang="zh-CN" altLang="en-US" dirty="0">
                <a:sym typeface="+mn-ea"/>
              </a:rPr>
              <a:t>）黄体生成素：在女性促进排卵和黄体形成，在男性则刺激睾丸间质细胞分泌雄激素。 </a:t>
            </a:r>
            <a:endParaRPr lang="zh-CN" altLang="en-US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indent="0" algn="l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>
                <a:sym typeface="+mn-ea"/>
              </a:rPr>
              <a:t>3</a:t>
            </a:r>
            <a:r>
              <a:rPr lang="zh-CN" altLang="en-US" dirty="0">
                <a:sym typeface="+mn-ea"/>
              </a:rPr>
              <a:t>．嫌色细胞  细胞数量多，体积小，胞质少，染色浅。嫌色细胞无分泌功能，可转变为嗜酸性细胞或嗜碱性细胞。</a:t>
            </a:r>
            <a:endParaRPr lang="zh-CN" altLang="en-US" dirty="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7815" y="12700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defTabSz="913765">
              <a:spcBef>
                <a:spcPts val="1000"/>
              </a:spcBef>
              <a:spcAft>
                <a:spcPts val="0"/>
              </a:spcAft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二、垂体的的微细结构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1189355"/>
            <a:ext cx="10870565" cy="478409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54735" y="1511300"/>
            <a:ext cx="4763770" cy="42545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algn="l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dirty="0">
                <a:sym typeface="+mn-ea"/>
              </a:rPr>
              <a:t>（二）神经垂体</a:t>
            </a:r>
            <a:endParaRPr lang="zh-CN" altLang="en-US" dirty="0">
              <a:sym typeface="+mn-ea"/>
            </a:endParaRPr>
          </a:p>
          <a:p>
            <a:pPr indent="0" algn="l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dirty="0">
                <a:sym typeface="+mn-ea"/>
              </a:rPr>
              <a:t>神经垂体与下丘脑直接相连，由无髓神经纤维和神经胶质细胞组成，并含有较丰富的毛窦和少量网状纤维。下丘脑前区的两个神经核团称神上核和室旁核，核团内含内分泌细胞，其轴突经漏斗至神经部。神经垂体无分泌功能，只是储存和释放下丘脑所产生的激素。</a:t>
            </a:r>
            <a:endParaRPr lang="zh-CN" altLang="en-US" dirty="0">
              <a:sym typeface="+mn-ea"/>
            </a:endParaRPr>
          </a:p>
          <a:p>
            <a:pPr indent="0" algn="l">
              <a:lnSpc>
                <a:spcPct val="90000"/>
              </a:lnSpc>
              <a:buFont typeface="Arial" panose="020B0604020202020204" pitchFamily="34" charset="0"/>
              <a:buNone/>
            </a:pPr>
            <a:endParaRPr lang="zh-CN" altLang="en-US" kern="1200" dirty="0">
              <a:solidFill>
                <a:schemeClr val="tx1"/>
              </a:solidFill>
              <a:latin typeface="+mn-lt"/>
              <a:ea typeface="+mn-ea"/>
              <a:cs typeface="+mn-cs"/>
              <a:sym typeface="+mn-ea"/>
            </a:endParaRPr>
          </a:p>
          <a:p>
            <a:pPr indent="0" algn="l">
              <a:buFont typeface="Arial" panose="020B0604020202020204" pitchFamily="34" charset="0"/>
              <a:buNone/>
            </a:pPr>
            <a:r>
              <a:rPr lang="zh-CN" altLang="en-US" dirty="0">
                <a:sym typeface="+mn-ea"/>
              </a:rPr>
              <a:t>视上核和室旁核的神经内分泌细胞合成抗利尿素和催产素。</a:t>
            </a:r>
            <a:endParaRPr lang="zh-CN" altLang="en-US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indent="0" algn="l">
              <a:buFont typeface="Arial" panose="020B0604020202020204" pitchFamily="34" charset="0"/>
              <a:buNone/>
            </a:pPr>
            <a:r>
              <a:rPr lang="en-US" altLang="zh-CN">
                <a:sym typeface="+mn-ea"/>
              </a:rPr>
              <a:t>1.</a:t>
            </a:r>
            <a:r>
              <a:rPr lang="zh-CN" altLang="en-US" dirty="0">
                <a:sym typeface="+mn-ea"/>
              </a:rPr>
              <a:t>抗利尿素（加压素）主要作用是促进肾远曲小管和集合管重吸收水，使尿量减少；若超过生理剂量，可使小动脉平滑肌收缩，血压升高。</a:t>
            </a:r>
            <a:endParaRPr lang="zh-CN" altLang="en-US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indent="0" algn="l">
              <a:buFont typeface="Arial" panose="020B0604020202020204" pitchFamily="34" charset="0"/>
              <a:buNone/>
            </a:pPr>
            <a:r>
              <a:rPr lang="en-US" altLang="zh-CN">
                <a:sym typeface="+mn-ea"/>
              </a:rPr>
              <a:t>2.</a:t>
            </a:r>
            <a:r>
              <a:rPr lang="zh-CN" altLang="en-US" dirty="0">
                <a:sym typeface="+mn-ea"/>
              </a:rPr>
              <a:t>催产素  主要作用使子宫平滑肌收缩，促进分娩过程，并促进乳汁分泌。</a:t>
            </a:r>
            <a:endParaRPr lang="zh-CN" altLang="en-US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indent="0" algn="l">
              <a:lnSpc>
                <a:spcPct val="90000"/>
              </a:lnSpc>
              <a:buFont typeface="Arial" panose="020B0604020202020204" pitchFamily="34" charset="0"/>
              <a:buNone/>
            </a:pPr>
            <a:endParaRPr lang="zh-CN" altLang="en-US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indent="0" algn="l">
              <a:lnSpc>
                <a:spcPct val="90000"/>
              </a:lnSpc>
              <a:buFont typeface="Arial" panose="020B0604020202020204" pitchFamily="34" charset="0"/>
              <a:buNone/>
            </a:pPr>
            <a:endParaRPr lang="zh-CN" altLang="en-US" dirty="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7815" y="12700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defTabSz="913765">
              <a:spcBef>
                <a:spcPts val="1000"/>
              </a:spcBef>
              <a:spcAft>
                <a:spcPts val="0"/>
              </a:spcAft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二、垂体的的微细结构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9940" name="图片 39939" descr="图12－10神经垂体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3935" y="1364615"/>
            <a:ext cx="4175125" cy="41421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38442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1210" y="1529715"/>
            <a:ext cx="806958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任务五</a:t>
            </a:r>
            <a:r>
              <a:rPr lang="en-US" altLang="zh-CN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endParaRPr lang="en-US" altLang="zh-CN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sym typeface="+mn-ea"/>
              </a:rPr>
              <a:t>松果体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1189355"/>
            <a:ext cx="10870565" cy="478409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54735" y="2265045"/>
            <a:ext cx="9916795" cy="29254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algn="l">
              <a:buFont typeface="Arial" panose="020B0604020202020204" pitchFamily="34" charset="0"/>
              <a:buNone/>
            </a:pPr>
            <a:r>
              <a:rPr lang="zh-CN" altLang="en-US" dirty="0">
                <a:sym typeface="+mn-ea"/>
              </a:rPr>
              <a:t>为椭圆小体，位于背侧丘脑的后上方，借柄附于第三脑室顶的后部。在儿童时期较发达，一般</a:t>
            </a:r>
            <a:r>
              <a:rPr lang="en-US" altLang="zh-CN">
                <a:sym typeface="+mn-ea"/>
              </a:rPr>
              <a:t>7</a:t>
            </a:r>
            <a:r>
              <a:rPr lang="zh-CN" altLang="en-US" dirty="0">
                <a:sym typeface="+mn-ea"/>
              </a:rPr>
              <a:t>岁后逐渐萎缩，成年后不断有钙盐沉积。</a:t>
            </a:r>
            <a:endParaRPr lang="zh-CN" altLang="en-US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indent="0" algn="l">
              <a:buFont typeface="Arial" panose="020B0604020202020204" pitchFamily="34" charset="0"/>
              <a:buNone/>
            </a:pPr>
            <a:r>
              <a:rPr lang="zh-CN" altLang="en-US" dirty="0">
                <a:sym typeface="+mn-ea"/>
              </a:rPr>
              <a:t>松果体细胞分泌褪黑素，褪黑素可抑制性器官的发育，防止儿童性早熟。近年研究发现，褪黑素还有增强机体免疫力、抗衰老、抗肿瘤和促进睡眠等作用。</a:t>
            </a:r>
            <a:endParaRPr lang="zh-CN" altLang="en-US"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385695" y="2120265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谢谢观看</a:t>
            </a:r>
            <a:endParaRPr lang="zh-CN" altLang="en-US" sz="7200" b="1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987165" y="4099560"/>
            <a:ext cx="2689860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北京出版社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818515" y="1389380"/>
            <a:ext cx="10327005" cy="3138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单元十二</a:t>
            </a:r>
            <a:endParaRPr lang="zh-CN" altLang="en-US" sz="66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内分泌</a:t>
            </a:r>
            <a:r>
              <a:rPr lang="zh-CN" altLang="en-US" sz="66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系统</a:t>
            </a:r>
            <a:endParaRPr lang="zh-CN" altLang="en-US" sz="66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newsflash/>
      </p:transition>
    </mc:Choice>
    <mc:Fallback>
      <p:transition spd="med">
        <p:newsflash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9"/>
          <p:cNvSpPr/>
          <p:nvPr/>
        </p:nvSpPr>
        <p:spPr bwMode="auto">
          <a:xfrm>
            <a:off x="301837" y="1193801"/>
            <a:ext cx="11654367" cy="736600"/>
          </a:xfrm>
          <a:custGeom>
            <a:avLst/>
            <a:gdLst>
              <a:gd name="T0" fmla="*/ 2 w 4909"/>
              <a:gd name="T1" fmla="*/ 0 h 310"/>
              <a:gd name="T2" fmla="*/ 609 w 4909"/>
              <a:gd name="T3" fmla="*/ 115 h 310"/>
              <a:gd name="T4" fmla="*/ 1222 w 4909"/>
              <a:gd name="T5" fmla="*/ 195 h 310"/>
              <a:gd name="T6" fmla="*/ 1838 w 4909"/>
              <a:gd name="T7" fmla="*/ 245 h 310"/>
              <a:gd name="T8" fmla="*/ 2456 w 4909"/>
              <a:gd name="T9" fmla="*/ 264 h 310"/>
              <a:gd name="T10" fmla="*/ 3073 w 4909"/>
              <a:gd name="T11" fmla="*/ 252 h 310"/>
              <a:gd name="T12" fmla="*/ 3382 w 4909"/>
              <a:gd name="T13" fmla="*/ 233 h 310"/>
              <a:gd name="T14" fmla="*/ 3535 w 4909"/>
              <a:gd name="T15" fmla="*/ 220 h 310"/>
              <a:gd name="T16" fmla="*/ 3689 w 4909"/>
              <a:gd name="T17" fmla="*/ 205 h 310"/>
              <a:gd name="T18" fmla="*/ 3996 w 4909"/>
              <a:gd name="T19" fmla="*/ 168 h 310"/>
              <a:gd name="T20" fmla="*/ 4302 w 4909"/>
              <a:gd name="T21" fmla="*/ 122 h 310"/>
              <a:gd name="T22" fmla="*/ 4606 w 4909"/>
              <a:gd name="T23" fmla="*/ 66 h 310"/>
              <a:gd name="T24" fmla="*/ 4757 w 4909"/>
              <a:gd name="T25" fmla="*/ 34 h 310"/>
              <a:gd name="T26" fmla="*/ 4908 w 4909"/>
              <a:gd name="T27" fmla="*/ 0 h 310"/>
              <a:gd name="T28" fmla="*/ 4909 w 4909"/>
              <a:gd name="T29" fmla="*/ 6 h 310"/>
              <a:gd name="T30" fmla="*/ 4760 w 4909"/>
              <a:gd name="T31" fmla="*/ 46 h 310"/>
              <a:gd name="T32" fmla="*/ 4609 w 4909"/>
              <a:gd name="T33" fmla="*/ 82 h 310"/>
              <a:gd name="T34" fmla="*/ 4306 w 4909"/>
              <a:gd name="T35" fmla="*/ 146 h 310"/>
              <a:gd name="T36" fmla="*/ 4001 w 4909"/>
              <a:gd name="T37" fmla="*/ 199 h 310"/>
              <a:gd name="T38" fmla="*/ 3693 w 4909"/>
              <a:gd name="T39" fmla="*/ 241 h 310"/>
              <a:gd name="T40" fmla="*/ 3075 w 4909"/>
              <a:gd name="T41" fmla="*/ 294 h 310"/>
              <a:gd name="T42" fmla="*/ 2455 w 4909"/>
              <a:gd name="T43" fmla="*/ 309 h 310"/>
              <a:gd name="T44" fmla="*/ 1836 w 4909"/>
              <a:gd name="T45" fmla="*/ 288 h 310"/>
              <a:gd name="T46" fmla="*/ 1218 w 4909"/>
              <a:gd name="T47" fmla="*/ 231 h 310"/>
              <a:gd name="T48" fmla="*/ 605 w 4909"/>
              <a:gd name="T49" fmla="*/ 140 h 310"/>
              <a:gd name="T50" fmla="*/ 301 w 4909"/>
              <a:gd name="T51" fmla="*/ 79 h 310"/>
              <a:gd name="T52" fmla="*/ 150 w 4909"/>
              <a:gd name="T53" fmla="*/ 45 h 310"/>
              <a:gd name="T54" fmla="*/ 0 w 4909"/>
              <a:gd name="T55" fmla="*/ 6 h 310"/>
              <a:gd name="T56" fmla="*/ 2 w 4909"/>
              <a:gd name="T57" fmla="*/ 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909" h="310">
                <a:moveTo>
                  <a:pt x="2" y="0"/>
                </a:moveTo>
                <a:cubicBezTo>
                  <a:pt x="203" y="46"/>
                  <a:pt x="406" y="83"/>
                  <a:pt x="609" y="115"/>
                </a:cubicBezTo>
                <a:cubicBezTo>
                  <a:pt x="813" y="147"/>
                  <a:pt x="1017" y="173"/>
                  <a:pt x="1222" y="195"/>
                </a:cubicBezTo>
                <a:cubicBezTo>
                  <a:pt x="1427" y="217"/>
                  <a:pt x="1633" y="234"/>
                  <a:pt x="1838" y="245"/>
                </a:cubicBezTo>
                <a:cubicBezTo>
                  <a:pt x="2044" y="257"/>
                  <a:pt x="2250" y="264"/>
                  <a:pt x="2456" y="264"/>
                </a:cubicBezTo>
                <a:cubicBezTo>
                  <a:pt x="2662" y="266"/>
                  <a:pt x="2868" y="262"/>
                  <a:pt x="3073" y="252"/>
                </a:cubicBezTo>
                <a:cubicBezTo>
                  <a:pt x="3176" y="247"/>
                  <a:pt x="3279" y="241"/>
                  <a:pt x="3382" y="233"/>
                </a:cubicBezTo>
                <a:cubicBezTo>
                  <a:pt x="3433" y="229"/>
                  <a:pt x="3484" y="225"/>
                  <a:pt x="3535" y="220"/>
                </a:cubicBezTo>
                <a:cubicBezTo>
                  <a:pt x="3587" y="215"/>
                  <a:pt x="3638" y="210"/>
                  <a:pt x="3689" y="205"/>
                </a:cubicBezTo>
                <a:cubicBezTo>
                  <a:pt x="3792" y="194"/>
                  <a:pt x="3894" y="182"/>
                  <a:pt x="3996" y="168"/>
                </a:cubicBezTo>
                <a:cubicBezTo>
                  <a:pt x="4098" y="154"/>
                  <a:pt x="4200" y="139"/>
                  <a:pt x="4302" y="122"/>
                </a:cubicBezTo>
                <a:cubicBezTo>
                  <a:pt x="4403" y="105"/>
                  <a:pt x="4505" y="86"/>
                  <a:pt x="4606" y="66"/>
                </a:cubicBezTo>
                <a:cubicBezTo>
                  <a:pt x="4656" y="56"/>
                  <a:pt x="4707" y="45"/>
                  <a:pt x="4757" y="34"/>
                </a:cubicBezTo>
                <a:cubicBezTo>
                  <a:pt x="4807" y="23"/>
                  <a:pt x="4858" y="12"/>
                  <a:pt x="4908" y="0"/>
                </a:cubicBezTo>
                <a:cubicBezTo>
                  <a:pt x="4909" y="6"/>
                  <a:pt x="4909" y="6"/>
                  <a:pt x="4909" y="6"/>
                </a:cubicBezTo>
                <a:cubicBezTo>
                  <a:pt x="4860" y="20"/>
                  <a:pt x="4810" y="33"/>
                  <a:pt x="4760" y="46"/>
                </a:cubicBezTo>
                <a:cubicBezTo>
                  <a:pt x="4710" y="58"/>
                  <a:pt x="4659" y="70"/>
                  <a:pt x="4609" y="82"/>
                </a:cubicBezTo>
                <a:cubicBezTo>
                  <a:pt x="4508" y="105"/>
                  <a:pt x="4407" y="127"/>
                  <a:pt x="4306" y="146"/>
                </a:cubicBezTo>
                <a:cubicBezTo>
                  <a:pt x="4204" y="166"/>
                  <a:pt x="4103" y="183"/>
                  <a:pt x="4001" y="199"/>
                </a:cubicBezTo>
                <a:cubicBezTo>
                  <a:pt x="3898" y="215"/>
                  <a:pt x="3796" y="229"/>
                  <a:pt x="3693" y="241"/>
                </a:cubicBezTo>
                <a:cubicBezTo>
                  <a:pt x="3488" y="266"/>
                  <a:pt x="3282" y="283"/>
                  <a:pt x="3075" y="294"/>
                </a:cubicBezTo>
                <a:cubicBezTo>
                  <a:pt x="2869" y="305"/>
                  <a:pt x="2662" y="310"/>
                  <a:pt x="2455" y="309"/>
                </a:cubicBezTo>
                <a:cubicBezTo>
                  <a:pt x="2249" y="308"/>
                  <a:pt x="2042" y="301"/>
                  <a:pt x="1836" y="288"/>
                </a:cubicBezTo>
                <a:cubicBezTo>
                  <a:pt x="1629" y="274"/>
                  <a:pt x="1423" y="256"/>
                  <a:pt x="1218" y="231"/>
                </a:cubicBezTo>
                <a:cubicBezTo>
                  <a:pt x="1013" y="207"/>
                  <a:pt x="809" y="176"/>
                  <a:pt x="605" y="140"/>
                </a:cubicBezTo>
                <a:cubicBezTo>
                  <a:pt x="504" y="121"/>
                  <a:pt x="402" y="101"/>
                  <a:pt x="301" y="79"/>
                </a:cubicBezTo>
                <a:cubicBezTo>
                  <a:pt x="251" y="68"/>
                  <a:pt x="200" y="57"/>
                  <a:pt x="150" y="45"/>
                </a:cubicBezTo>
                <a:cubicBezTo>
                  <a:pt x="100" y="33"/>
                  <a:pt x="50" y="20"/>
                  <a:pt x="0" y="6"/>
                </a:cubicBezTo>
                <a:lnTo>
                  <a:pt x="2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156460" y="1392555"/>
            <a:ext cx="1652905" cy="2454910"/>
            <a:chOff x="3345" y="2143"/>
            <a:chExt cx="2603" cy="3866"/>
          </a:xfrm>
        </p:grpSpPr>
        <p:sp>
          <p:nvSpPr>
            <p:cNvPr id="15" name="Freeform 7"/>
            <p:cNvSpPr>
              <a:spLocks noEditPoints="1"/>
            </p:cNvSpPr>
            <p:nvPr/>
          </p:nvSpPr>
          <p:spPr bwMode="auto">
            <a:xfrm>
              <a:off x="3345" y="3029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6" name="Freeform 10"/>
            <p:cNvSpPr/>
            <p:nvPr/>
          </p:nvSpPr>
          <p:spPr bwMode="auto">
            <a:xfrm>
              <a:off x="4295" y="2143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3574" y="4253"/>
              <a:ext cx="2144" cy="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理论目标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302250" y="1588770"/>
            <a:ext cx="1652905" cy="2499995"/>
            <a:chOff x="8299" y="2452"/>
            <a:chExt cx="2603" cy="3937"/>
          </a:xfrm>
          <a:solidFill>
            <a:srgbClr val="2E75B6"/>
          </a:solidFill>
        </p:grpSpPr>
        <p:sp>
          <p:nvSpPr>
            <p:cNvPr id="29" name="Freeform 8"/>
            <p:cNvSpPr>
              <a:spLocks noEditPoints="1"/>
            </p:cNvSpPr>
            <p:nvPr/>
          </p:nvSpPr>
          <p:spPr bwMode="auto">
            <a:xfrm>
              <a:off x="8299" y="3406"/>
              <a:ext cx="2603" cy="2983"/>
            </a:xfrm>
            <a:custGeom>
              <a:avLst/>
              <a:gdLst>
                <a:gd name="T0" fmla="*/ 572 w 696"/>
                <a:gd name="T1" fmla="*/ 225 h 797"/>
                <a:gd name="T2" fmla="*/ 572 w 696"/>
                <a:gd name="T3" fmla="*/ 673 h 797"/>
                <a:gd name="T4" fmla="*/ 123 w 696"/>
                <a:gd name="T5" fmla="*/ 673 h 797"/>
                <a:gd name="T6" fmla="*/ 123 w 696"/>
                <a:gd name="T7" fmla="*/ 225 h 797"/>
                <a:gd name="T8" fmla="*/ 348 w 696"/>
                <a:gd name="T9" fmla="*/ 0 h 797"/>
                <a:gd name="T10" fmla="*/ 572 w 696"/>
                <a:gd name="T11" fmla="*/ 225 h 797"/>
                <a:gd name="T12" fmla="*/ 334 w 696"/>
                <a:gd name="T13" fmla="*/ 101 h 797"/>
                <a:gd name="T14" fmla="*/ 368 w 696"/>
                <a:gd name="T15" fmla="*/ 101 h 797"/>
                <a:gd name="T16" fmla="*/ 368 w 696"/>
                <a:gd name="T17" fmla="*/ 68 h 797"/>
                <a:gd name="T18" fmla="*/ 334 w 696"/>
                <a:gd name="T19" fmla="*/ 68 h 797"/>
                <a:gd name="T20" fmla="*/ 334 w 696"/>
                <a:gd name="T21" fmla="*/ 101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7">
                  <a:moveTo>
                    <a:pt x="572" y="225"/>
                  </a:moveTo>
                  <a:cubicBezTo>
                    <a:pt x="696" y="348"/>
                    <a:pt x="696" y="549"/>
                    <a:pt x="572" y="673"/>
                  </a:cubicBezTo>
                  <a:cubicBezTo>
                    <a:pt x="448" y="797"/>
                    <a:pt x="247" y="797"/>
                    <a:pt x="123" y="673"/>
                  </a:cubicBezTo>
                  <a:cubicBezTo>
                    <a:pt x="0" y="549"/>
                    <a:pt x="0" y="348"/>
                    <a:pt x="123" y="225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572" y="225"/>
                  </a:lnTo>
                  <a:close/>
                  <a:moveTo>
                    <a:pt x="334" y="101"/>
                  </a:moveTo>
                  <a:cubicBezTo>
                    <a:pt x="343" y="111"/>
                    <a:pt x="358" y="111"/>
                    <a:pt x="368" y="101"/>
                  </a:cubicBezTo>
                  <a:cubicBezTo>
                    <a:pt x="377" y="92"/>
                    <a:pt x="377" y="77"/>
                    <a:pt x="368" y="68"/>
                  </a:cubicBezTo>
                  <a:cubicBezTo>
                    <a:pt x="359" y="58"/>
                    <a:pt x="343" y="58"/>
                    <a:pt x="334" y="68"/>
                  </a:cubicBezTo>
                  <a:cubicBezTo>
                    <a:pt x="325" y="77"/>
                    <a:pt x="325" y="92"/>
                    <a:pt x="334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30" name="Freeform 12"/>
            <p:cNvSpPr/>
            <p:nvPr/>
          </p:nvSpPr>
          <p:spPr bwMode="auto">
            <a:xfrm>
              <a:off x="9233" y="2452"/>
              <a:ext cx="707" cy="1317"/>
            </a:xfrm>
            <a:custGeom>
              <a:avLst/>
              <a:gdLst>
                <a:gd name="T0" fmla="*/ 108 w 189"/>
                <a:gd name="T1" fmla="*/ 335 h 351"/>
                <a:gd name="T2" fmla="*/ 180 w 189"/>
                <a:gd name="T3" fmla="*/ 161 h 351"/>
                <a:gd name="T4" fmla="*/ 129 w 189"/>
                <a:gd name="T5" fmla="*/ 19 h 351"/>
                <a:gd name="T6" fmla="*/ 11 w 189"/>
                <a:gd name="T7" fmla="*/ 90 h 351"/>
                <a:gd name="T8" fmla="*/ 56 w 189"/>
                <a:gd name="T9" fmla="*/ 269 h 351"/>
                <a:gd name="T10" fmla="*/ 80 w 189"/>
                <a:gd name="T11" fmla="*/ 250 h 351"/>
                <a:gd name="T12" fmla="*/ 35 w 189"/>
                <a:gd name="T13" fmla="*/ 119 h 351"/>
                <a:gd name="T14" fmla="*/ 52 w 189"/>
                <a:gd name="T15" fmla="*/ 54 h 351"/>
                <a:gd name="T16" fmla="*/ 124 w 189"/>
                <a:gd name="T17" fmla="*/ 50 h 351"/>
                <a:gd name="T18" fmla="*/ 151 w 189"/>
                <a:gd name="T19" fmla="*/ 184 h 351"/>
                <a:gd name="T20" fmla="*/ 91 w 189"/>
                <a:gd name="T21" fmla="*/ 321 h 351"/>
                <a:gd name="T22" fmla="*/ 108 w 189"/>
                <a:gd name="T23" fmla="*/ 33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5"/>
                  </a:moveTo>
                  <a:cubicBezTo>
                    <a:pt x="147" y="286"/>
                    <a:pt x="169" y="222"/>
                    <a:pt x="180" y="161"/>
                  </a:cubicBezTo>
                  <a:cubicBezTo>
                    <a:pt x="189" y="110"/>
                    <a:pt x="187" y="40"/>
                    <a:pt x="129" y="19"/>
                  </a:cubicBezTo>
                  <a:cubicBezTo>
                    <a:pt x="75" y="0"/>
                    <a:pt x="21" y="35"/>
                    <a:pt x="11" y="90"/>
                  </a:cubicBezTo>
                  <a:cubicBezTo>
                    <a:pt x="0" y="150"/>
                    <a:pt x="22" y="220"/>
                    <a:pt x="56" y="269"/>
                  </a:cubicBezTo>
                  <a:cubicBezTo>
                    <a:pt x="66" y="283"/>
                    <a:pt x="90" y="266"/>
                    <a:pt x="80" y="250"/>
                  </a:cubicBezTo>
                  <a:cubicBezTo>
                    <a:pt x="56" y="210"/>
                    <a:pt x="38" y="165"/>
                    <a:pt x="35" y="119"/>
                  </a:cubicBezTo>
                  <a:cubicBezTo>
                    <a:pt x="33" y="97"/>
                    <a:pt x="35" y="69"/>
                    <a:pt x="52" y="54"/>
                  </a:cubicBezTo>
                  <a:cubicBezTo>
                    <a:pt x="70" y="37"/>
                    <a:pt x="103" y="41"/>
                    <a:pt x="124" y="50"/>
                  </a:cubicBezTo>
                  <a:cubicBezTo>
                    <a:pt x="170" y="71"/>
                    <a:pt x="159" y="146"/>
                    <a:pt x="151" y="184"/>
                  </a:cubicBezTo>
                  <a:cubicBezTo>
                    <a:pt x="140" y="232"/>
                    <a:pt x="122" y="283"/>
                    <a:pt x="91" y="321"/>
                  </a:cubicBezTo>
                  <a:cubicBezTo>
                    <a:pt x="79" y="336"/>
                    <a:pt x="96" y="351"/>
                    <a:pt x="108" y="3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528" y="4623"/>
              <a:ext cx="2082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能力目标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50555" y="1443990"/>
            <a:ext cx="1652905" cy="2454910"/>
            <a:chOff x="12942" y="2224"/>
            <a:chExt cx="2603" cy="386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3" name="Freeform 7"/>
            <p:cNvSpPr>
              <a:spLocks noEditPoints="1"/>
            </p:cNvSpPr>
            <p:nvPr/>
          </p:nvSpPr>
          <p:spPr bwMode="auto">
            <a:xfrm>
              <a:off x="12942" y="3110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4" name="Freeform 10"/>
            <p:cNvSpPr/>
            <p:nvPr/>
          </p:nvSpPr>
          <p:spPr bwMode="auto">
            <a:xfrm>
              <a:off x="13892" y="2224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3238" y="4471"/>
              <a:ext cx="2144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素质目标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186309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学习</a:t>
            </a:r>
            <a:r>
              <a:rPr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目标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文本框 22"/>
          <p:cNvSpPr txBox="1"/>
          <p:nvPr/>
        </p:nvSpPr>
        <p:spPr>
          <a:xfrm flipH="1">
            <a:off x="278765" y="3846830"/>
            <a:ext cx="3800475" cy="301117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noAutofit/>
          </a:bodyPr>
          <a:lstStyle/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dirty="0" smtClean="0"/>
              <a:t>1.</a:t>
            </a:r>
            <a:r>
              <a:rPr lang="zh-CN" altLang="en-US" dirty="0" smtClean="0"/>
              <a:t>掌握内分泌系统的组成；甲状腺、肾上腺、垂体的位置、形态及</a:t>
            </a:r>
            <a:endParaRPr lang="zh-CN" altLang="en-US" dirty="0" smtClean="0"/>
          </a:p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/>
              <a:t>功能。</a:t>
            </a:r>
            <a:endParaRPr lang="zh-CN" altLang="en-US" dirty="0" smtClean="0"/>
          </a:p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dirty="0" smtClean="0"/>
              <a:t>2.</a:t>
            </a:r>
            <a:r>
              <a:rPr lang="zh-CN" altLang="en-US" dirty="0" smtClean="0"/>
              <a:t>熟悉甲状旁腺、松果体的位置及功能。</a:t>
            </a:r>
            <a:endParaRPr lang="zh-CN" altLang="en-US" dirty="0" smtClean="0"/>
          </a:p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dirty="0" smtClean="0"/>
              <a:t>3.</a:t>
            </a:r>
            <a:r>
              <a:rPr lang="zh-CN" altLang="en-US" dirty="0" smtClean="0"/>
              <a:t>了解内分泌腺的结构特点；神经垂体的结构及功能。</a:t>
            </a:r>
            <a:endParaRPr lang="zh-CN" altLang="en-US" dirty="0" smtClean="0"/>
          </a:p>
        </p:txBody>
      </p:sp>
      <p:sp>
        <p:nvSpPr>
          <p:cNvPr id="5" name="文本框 22"/>
          <p:cNvSpPr txBox="1"/>
          <p:nvPr/>
        </p:nvSpPr>
        <p:spPr>
          <a:xfrm flipH="1">
            <a:off x="4458335" y="4088765"/>
            <a:ext cx="3396615" cy="108775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dirty="0" smtClean="0"/>
              <a:t>1. </a:t>
            </a:r>
            <a:r>
              <a:rPr lang="zh-CN" altLang="en-US" dirty="0" smtClean="0"/>
              <a:t>能正确描述甲状腺、肾上腺、垂体的位置和形态。</a:t>
            </a:r>
            <a:endParaRPr lang="zh-CN" altLang="en-US" dirty="0" smtClean="0"/>
          </a:p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dirty="0" smtClean="0"/>
              <a:t>2. </a:t>
            </a:r>
            <a:r>
              <a:rPr lang="zh-CN" altLang="en-US" dirty="0" smtClean="0"/>
              <a:t>在显微镜下认识细胞的结构。</a:t>
            </a:r>
            <a:endParaRPr lang="zh-CN" altLang="en-US" dirty="0" smtClean="0"/>
          </a:p>
        </p:txBody>
      </p:sp>
      <p:sp>
        <p:nvSpPr>
          <p:cNvPr id="6" name="文本框 22"/>
          <p:cNvSpPr txBox="1"/>
          <p:nvPr/>
        </p:nvSpPr>
        <p:spPr>
          <a:xfrm flipH="1">
            <a:off x="8178165" y="4088765"/>
            <a:ext cx="3425190" cy="75565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>
                <a:sym typeface="+mn-ea"/>
              </a:rPr>
              <a:t>培养学生局部联系全身、基础联系临床的综合思维能力。</a:t>
            </a:r>
            <a:endParaRPr lang="zh-CN" altLang="en-US" dirty="0" smtClean="0">
              <a:sym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4191635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7957820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1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80770" y="593090"/>
            <a:ext cx="10321290" cy="41052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indent="266700" eaLnBrk="0" hangingPunct="0"/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6700" eaLnBrk="0" hangingPunct="0"/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6700" eaLnBrk="0" hangingPunct="0"/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6700" eaLnBrk="0" hangingPunct="0"/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6700" eaLnBrk="0" hangingPunct="0"/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6700" eaLnBrk="0" hangingPunct="0"/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6700" eaLnBrk="0" hangingPunct="0"/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6700" eaLnBrk="0" hangingPunct="0"/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6700" eaLnBrk="0" hangingPunct="0"/>
            <a:endParaRPr lang="zh-CN" altLang="en-US" sz="2000" b="1" dirty="0">
              <a:latin typeface="黑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indent="266700" eaLnBrk="0" hangingPunct="0"/>
            <a:endParaRPr lang="zh-CN" altLang="en-US" sz="2000" b="1" dirty="0">
              <a:latin typeface="黑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indent="266700" eaLnBrk="0" hangingPunct="0"/>
            <a:endParaRPr lang="zh-CN" altLang="en-US" sz="2000" b="1" dirty="0">
              <a:latin typeface="黑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indent="266700" eaLnBrk="0" hangingPunct="0"/>
            <a:endParaRPr lang="zh-CN" altLang="en-US" sz="2000" b="1" dirty="0">
              <a:latin typeface="黑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indent="266700" eaLnBrk="0" hangingPunct="0"/>
            <a:endParaRPr lang="zh-CN" altLang="en-US" sz="2000" b="1" dirty="0">
              <a:latin typeface="黑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indent="266700" eaLnBrk="0" hangingPunct="0"/>
            <a:endParaRPr lang="zh-CN" altLang="en-US" sz="2000" b="1" dirty="0">
              <a:latin typeface="Arial" panose="020B0604020202020204" pitchFamily="34" charset="0"/>
            </a:endParaRPr>
          </a:p>
          <a:p>
            <a:pPr indent="266700" eaLnBrk="0" hangingPunct="0"/>
            <a:endParaRPr lang="zh-CN" altLang="en-US" sz="2000" dirty="0"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23556" name="图片 23555" descr="图12－1内分泌系统概观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97543" y="663893"/>
            <a:ext cx="6408737" cy="47513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38442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1210" y="1529715"/>
            <a:ext cx="806958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任务一</a:t>
            </a:r>
            <a:r>
              <a:rPr lang="en-US" altLang="zh-CN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endParaRPr lang="en-US" altLang="zh-CN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甲状腺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80770" y="593090"/>
            <a:ext cx="10321290" cy="41052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indent="266700" eaLnBrk="0" hangingPunct="0"/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6700" eaLnBrk="0" hangingPunct="0"/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6700" eaLnBrk="0" hangingPunct="0"/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6700" eaLnBrk="0" hangingPunct="0"/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6700" eaLnBrk="0" hangingPunct="0"/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6700" eaLnBrk="0" hangingPunct="0"/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6700" eaLnBrk="0" hangingPunct="0"/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6700" eaLnBrk="0" hangingPunct="0"/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6700" eaLnBrk="0" hangingPunct="0"/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lang="zh-CN" altLang="en-US" sz="2000" dirty="0">
                <a:sym typeface="+mn-ea"/>
              </a:rPr>
              <a:t>内分泌系统由内分泌腺和分布于其它器官中的组成。内分泌腺包括甲状腺、甲状旁腺、肾上腺、垂体和松果体等。内分泌组织是散在于其它器官组织内的内分泌细胞，如胰岛、卵泡、黄体、睾丸间质细胞、胃肠内分泌细胞等。内分泌腺和内分泌细胞的分泌物称激素。</a:t>
            </a:r>
            <a:endParaRPr lang="zh-CN" altLang="en-US" sz="2000" b="1" dirty="0">
              <a:latin typeface="黑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indent="266700" eaLnBrk="0" hangingPunct="0"/>
            <a:endParaRPr lang="zh-CN" altLang="en-US" sz="2000" b="1" dirty="0">
              <a:latin typeface="黑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indent="266700" eaLnBrk="0" hangingPunct="0"/>
            <a:endParaRPr lang="zh-CN" altLang="en-US" sz="2000" b="1" dirty="0">
              <a:latin typeface="黑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indent="266700" eaLnBrk="0" hangingPunct="0"/>
            <a:endParaRPr lang="zh-CN" altLang="en-US" sz="2000" b="1" dirty="0">
              <a:latin typeface="黑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indent="266700" eaLnBrk="0" hangingPunct="0"/>
            <a:endParaRPr lang="zh-CN" altLang="en-US" sz="2000" b="1" dirty="0">
              <a:latin typeface="黑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indent="266700" eaLnBrk="0" hangingPunct="0"/>
            <a:endParaRPr lang="zh-CN" altLang="en-US" sz="2000" b="1" dirty="0">
              <a:latin typeface="Arial" panose="020B0604020202020204" pitchFamily="34" charset="0"/>
            </a:endParaRPr>
          </a:p>
          <a:p>
            <a:pPr indent="266700" eaLnBrk="0" hangingPunct="0"/>
            <a:endParaRPr lang="zh-CN" altLang="en-US" sz="2000" dirty="0"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1477645"/>
            <a:ext cx="10870565" cy="449580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59295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一、甲状腺的形态和位置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9810" y="2064385"/>
            <a:ext cx="5076190" cy="310832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r>
              <a:rPr lang="en-US" altLang="zh-CN" sz="2000" dirty="0">
                <a:latin typeface="Arial" panose="020B0604020202020204" pitchFamily="34" charset="0"/>
                <a:sym typeface="+mn-ea"/>
              </a:rPr>
              <a:t>       </a:t>
            </a:r>
            <a:r>
              <a:rPr lang="zh-CN" altLang="en-US" sz="2000" dirty="0">
                <a:sym typeface="+mn-ea"/>
              </a:rPr>
              <a:t>甲状腺呈“</a:t>
            </a:r>
            <a:r>
              <a:rPr lang="en-US" altLang="zh-CN" sz="2000">
                <a:sym typeface="+mn-ea"/>
              </a:rPr>
              <a:t>H”</a:t>
            </a:r>
            <a:r>
              <a:rPr lang="zh-CN" altLang="en-US" sz="2000" dirty="0">
                <a:sym typeface="+mn-ea"/>
              </a:rPr>
              <a:t>形，由左、右两个侧叶和中间的峡部组成，有时峡部上缘向上伸出一个锥体叶。侧叶位于喉下部和气管上部的两侧，峡部位于第</a:t>
            </a:r>
            <a:r>
              <a:rPr lang="en-US" altLang="zh-CN" sz="2000">
                <a:sym typeface="+mn-ea"/>
              </a:rPr>
              <a:t>2</a:t>
            </a:r>
            <a:r>
              <a:rPr lang="zh-CN" altLang="en-US" sz="2000" dirty="0">
                <a:sym typeface="+mn-ea"/>
              </a:rPr>
              <a:t>～</a:t>
            </a:r>
            <a:r>
              <a:rPr lang="en-US" altLang="zh-CN" sz="2000">
                <a:sym typeface="+mn-ea"/>
              </a:rPr>
              <a:t>4</a:t>
            </a:r>
            <a:r>
              <a:rPr lang="zh-CN" altLang="en-US" sz="2000" dirty="0">
                <a:sym typeface="+mn-ea"/>
              </a:rPr>
              <a:t>气管软骨的前方。甲状腺借结缔组织附着于喉软骨上，吞咽时可随喉上、下移动。</a:t>
            </a:r>
            <a:endParaRPr lang="zh-CN" altLang="en-US" sz="2000" dirty="0"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24580" name="图片 24579" descr="图12－2甲状腺（前面）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8788" y="1822450"/>
            <a:ext cx="3743325" cy="39608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540194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二、甲状腺的组织结构和功能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76095" y="2066290"/>
            <a:ext cx="8091170" cy="32442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>
              <a:buFont typeface="Calibri" panose="020F0502020204030204" pitchFamily="34" charset="0"/>
              <a:buNone/>
            </a:pPr>
            <a:r>
              <a:rPr lang="zh-CN" altLang="en-US" sz="2000" dirty="0">
                <a:sym typeface="+mn-ea"/>
              </a:rPr>
              <a:t>（一）甲状腺滤泡</a:t>
            </a:r>
            <a:endParaRPr lang="zh-CN" altLang="en-US" sz="20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indent="0" algn="l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2000" dirty="0">
                <a:sym typeface="+mn-ea"/>
              </a:rPr>
              <a:t>甲状腺滤泡大小不等，呈圆形、椭圆形或不规则形。滤泡由单层立方的滤泡上皮细胞围成，滤泡腔内充满透明的胶状物质，是滤泡上皮的分泌的甲状腺球蛋白。甲状腺球蛋白经碘化，并由上皮细胞重吸收合成甲状腺素。</a:t>
            </a:r>
            <a:endParaRPr lang="zh-CN" altLang="en-US" sz="20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indent="0" algn="l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2000" dirty="0">
                <a:sym typeface="+mn-ea"/>
              </a:rPr>
              <a:t>甲状腺功能是促进机体的新陈代谢，提高神经系统的兴奋性，促进生长发育，尤对婴幼儿的骨骼发育和中枢神经系统发育影响显著。</a:t>
            </a:r>
            <a:endParaRPr lang="zh-CN" altLang="en-US" sz="20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indent="0" algn="l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2000" dirty="0">
                <a:sym typeface="+mn-ea"/>
              </a:rPr>
              <a:t>（二）滤泡旁细胞</a:t>
            </a:r>
            <a:endParaRPr lang="zh-CN" altLang="en-US" sz="2000" dirty="0">
              <a:sym typeface="+mn-ea"/>
            </a:endParaRPr>
          </a:p>
          <a:p>
            <a:pPr indent="0" algn="l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2000" dirty="0">
                <a:sym typeface="+mn-ea"/>
              </a:rPr>
              <a:t>滤泡旁细胞位于滤泡之间和滤泡上皮细胞之间，细胞稍大，分泌降钙素，可使血钙降低。 </a:t>
            </a:r>
            <a:endParaRPr lang="zh-CN" altLang="en-US" sz="20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indent="0" algn="l">
              <a:lnSpc>
                <a:spcPct val="80000"/>
              </a:lnSpc>
              <a:buFont typeface="Arial" panose="020B0604020202020204" pitchFamily="34" charset="0"/>
              <a:buNone/>
            </a:pPr>
            <a:endParaRPr lang="zh-CN" altLang="en-US" sz="2000" dirty="0">
              <a:latin typeface="Calibri" panose="020F050202020403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0100" y="725170"/>
            <a:ext cx="10591800" cy="8648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400" dirty="0">
                <a:sym typeface="+mn-ea"/>
              </a:rPr>
              <a:t>甲状腺表面有一层结缔组织被膜，被膜伸入腺实质，将其分成许多大小不等的小叶，每个小叶内含有</a:t>
            </a:r>
            <a:r>
              <a:rPr lang="en-US" altLang="zh-CN" sz="2400">
                <a:sym typeface="+mn-ea"/>
              </a:rPr>
              <a:t>20</a:t>
            </a:r>
            <a:r>
              <a:rPr lang="zh-CN" altLang="en-US" sz="2400" dirty="0">
                <a:sym typeface="+mn-ea"/>
              </a:rPr>
              <a:t>～</a:t>
            </a:r>
            <a:r>
              <a:rPr lang="en-US" altLang="zh-CN" sz="2400">
                <a:sym typeface="+mn-ea"/>
              </a:rPr>
              <a:t>40</a:t>
            </a:r>
            <a:r>
              <a:rPr lang="zh-CN" altLang="en-US" sz="2400" dirty="0">
                <a:sym typeface="+mn-ea"/>
              </a:rPr>
              <a:t>个甲状腺滤泡和许多滤泡旁细胞。</a:t>
            </a:r>
            <a:endParaRPr lang="zh-CN" altLang="en-US" sz="2400"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游ゴシック Light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游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2507</Words>
  <Application>WPS 演示</Application>
  <PresentationFormat>自定义</PresentationFormat>
  <Paragraphs>214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Arial</vt:lpstr>
      <vt:lpstr>宋体</vt:lpstr>
      <vt:lpstr>Wingdings</vt:lpstr>
      <vt:lpstr>黑体</vt:lpstr>
      <vt:lpstr>微软雅黑</vt:lpstr>
      <vt:lpstr>华文细黑</vt:lpstr>
      <vt:lpstr>字魂70号-灵悦黑体</vt:lpstr>
      <vt:lpstr>Segoe UI</vt:lpstr>
      <vt:lpstr>Times New Roman</vt:lpstr>
      <vt:lpstr>隶书</vt:lpstr>
      <vt:lpstr>Calibri</vt:lpstr>
      <vt:lpstr>Arial Unicode MS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baby</dc:creator>
  <cp:lastModifiedBy>嘟嘟</cp:lastModifiedBy>
  <cp:revision>252</cp:revision>
  <dcterms:created xsi:type="dcterms:W3CDTF">2019-11-11T13:37:00Z</dcterms:created>
  <dcterms:modified xsi:type="dcterms:W3CDTF">2025-10-09T03:08:13Z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>C38979EA9B144112ACC208D3BC6847BE_13</vt:lpwstr>
  </property>
</Properties>
</file>